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1"/>
  </p:notesMasterIdLst>
  <p:sldIdLst>
    <p:sldId id="267" r:id="rId2"/>
    <p:sldId id="260" r:id="rId3"/>
    <p:sldId id="286" r:id="rId4"/>
    <p:sldId id="262" r:id="rId5"/>
    <p:sldId id="287" r:id="rId6"/>
    <p:sldId id="288" r:id="rId7"/>
    <p:sldId id="275" r:id="rId8"/>
    <p:sldId id="290" r:id="rId9"/>
    <p:sldId id="289" r:id="rId10"/>
  </p:sldIdLst>
  <p:sldSz cx="12192000" cy="6858000"/>
  <p:notesSz cx="6858000" cy="9144000"/>
  <p:embeddedFontLst>
    <p:embeddedFont>
      <p:font typeface="Abril Fatface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  <p:embeddedFont>
      <p:font typeface="Roboto Mon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77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11c3728c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11c3728c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073618e60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073618e60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st title">
  <p:cSld name="CUSTOM_18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15650" y="421105"/>
            <a:ext cx="11360700" cy="123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>
            <a:off x="790075" y="8901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943321" y="1000259"/>
            <a:ext cx="635280" cy="147600"/>
            <a:chOff x="2147366" y="4139382"/>
            <a:chExt cx="635280" cy="147600"/>
          </a:xfrm>
        </p:grpSpPr>
        <p:sp>
          <p:nvSpPr>
            <p:cNvPr id="156" name="Google Shape;156;p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8"/>
          <p:cNvSpPr txBox="1">
            <a:spLocks noGrp="1"/>
          </p:cNvSpPr>
          <p:nvPr>
            <p:ph type="subTitle" idx="1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60" name="Google Shape;160;p8"/>
          <p:cNvSpPr txBox="1">
            <a:spLocks noGrp="1"/>
          </p:cNvSpPr>
          <p:nvPr>
            <p:ph type="title"/>
          </p:nvPr>
        </p:nvSpPr>
        <p:spPr>
          <a:xfrm>
            <a:off x="920475" y="84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1" name="Google Shape;161;p8"/>
          <p:cNvSpPr txBox="1">
            <a:spLocks noGrp="1"/>
          </p:cNvSpPr>
          <p:nvPr>
            <p:ph type="body" idx="2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7 Quote">
  <p:cSld name="CUSTOM_6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/>
          <p:nvPr/>
        </p:nvSpPr>
        <p:spPr>
          <a:xfrm>
            <a:off x="666000" y="604225"/>
            <a:ext cx="10932600" cy="5351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4" name="Google Shape;164;p9"/>
          <p:cNvGrpSpPr/>
          <p:nvPr/>
        </p:nvGrpSpPr>
        <p:grpSpPr>
          <a:xfrm>
            <a:off x="819246" y="714334"/>
            <a:ext cx="635280" cy="147600"/>
            <a:chOff x="2147366" y="4139382"/>
            <a:chExt cx="635280" cy="147600"/>
          </a:xfrm>
        </p:grpSpPr>
        <p:sp>
          <p:nvSpPr>
            <p:cNvPr id="165" name="Google Shape;165;p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" name="Google Shape;168;p9"/>
          <p:cNvGrpSpPr/>
          <p:nvPr/>
        </p:nvGrpSpPr>
        <p:grpSpPr>
          <a:xfrm>
            <a:off x="8189023" y="5500363"/>
            <a:ext cx="3707096" cy="1137015"/>
            <a:chOff x="2176863" y="4518413"/>
            <a:chExt cx="5362500" cy="1301975"/>
          </a:xfrm>
        </p:grpSpPr>
        <p:sp>
          <p:nvSpPr>
            <p:cNvPr id="169" name="Google Shape;169;p9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9"/>
          <p:cNvGrpSpPr/>
          <p:nvPr/>
        </p:nvGrpSpPr>
        <p:grpSpPr>
          <a:xfrm>
            <a:off x="8324759" y="5610447"/>
            <a:ext cx="635280" cy="147600"/>
            <a:chOff x="2147366" y="4139382"/>
            <a:chExt cx="635280" cy="147600"/>
          </a:xfrm>
        </p:grpSpPr>
        <p:sp>
          <p:nvSpPr>
            <p:cNvPr id="172" name="Google Shape;172;p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9"/>
          <p:cNvSpPr txBox="1">
            <a:spLocks noGrp="1"/>
          </p:cNvSpPr>
          <p:nvPr>
            <p:ph type="title"/>
          </p:nvPr>
        </p:nvSpPr>
        <p:spPr>
          <a:xfrm>
            <a:off x="819250" y="1873525"/>
            <a:ext cx="10606800" cy="316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76" name="Google Shape;176;p9"/>
          <p:cNvSpPr txBox="1">
            <a:spLocks noGrp="1"/>
          </p:cNvSpPr>
          <p:nvPr>
            <p:ph type="subTitle" idx="1"/>
          </p:nvPr>
        </p:nvSpPr>
        <p:spPr>
          <a:xfrm>
            <a:off x="8070450" y="5758050"/>
            <a:ext cx="3754500" cy="717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6 Title and text left">
  <p:cSld name="CUSTOM_15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8"/>
          <p:cNvSpPr/>
          <p:nvPr/>
        </p:nvSpPr>
        <p:spPr>
          <a:xfrm>
            <a:off x="603325" y="8611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6" name="Google Shape;336;p18"/>
          <p:cNvGrpSpPr/>
          <p:nvPr/>
        </p:nvGrpSpPr>
        <p:grpSpPr>
          <a:xfrm>
            <a:off x="738996" y="971259"/>
            <a:ext cx="635280" cy="147600"/>
            <a:chOff x="2147366" y="4139382"/>
            <a:chExt cx="635280" cy="147600"/>
          </a:xfrm>
        </p:grpSpPr>
        <p:sp>
          <p:nvSpPr>
            <p:cNvPr id="337" name="Google Shape;337;p1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18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1" name="Google Shape;341;p18"/>
          <p:cNvSpPr txBox="1">
            <a:spLocks noGrp="1"/>
          </p:cNvSpPr>
          <p:nvPr>
            <p:ph type="body" idx="1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9" r:id="rId4"/>
    <p:sldLayoutId id="2147483664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/>
          <p:nvPr/>
        </p:nvSpPr>
        <p:spPr>
          <a:xfrm>
            <a:off x="518710" y="716175"/>
            <a:ext cx="7272300" cy="50331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33"/>
          <p:cNvSpPr txBox="1">
            <a:spLocks noGrp="1"/>
          </p:cNvSpPr>
          <p:nvPr>
            <p:ph type="title" idx="4294967295"/>
          </p:nvPr>
        </p:nvSpPr>
        <p:spPr>
          <a:xfrm>
            <a:off x="1142075" y="2559595"/>
            <a:ext cx="5912700" cy="134626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700" dirty="0">
                <a:solidFill>
                  <a:schemeClr val="accent2"/>
                </a:solidFill>
              </a:rPr>
              <a:t>LUNARIS</a:t>
            </a:r>
            <a:endParaRPr sz="77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5700" dirty="0"/>
          </a:p>
        </p:txBody>
      </p:sp>
      <p:grpSp>
        <p:nvGrpSpPr>
          <p:cNvPr id="488" name="Google Shape;488;p33"/>
          <p:cNvGrpSpPr/>
          <p:nvPr/>
        </p:nvGrpSpPr>
        <p:grpSpPr>
          <a:xfrm>
            <a:off x="709726" y="840963"/>
            <a:ext cx="635280" cy="147600"/>
            <a:chOff x="2147366" y="4139382"/>
            <a:chExt cx="635280" cy="147600"/>
          </a:xfrm>
        </p:grpSpPr>
        <p:sp>
          <p:nvSpPr>
            <p:cNvPr id="489" name="Google Shape;489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480;p33">
            <a:extLst>
              <a:ext uri="{FF2B5EF4-FFF2-40B4-BE49-F238E27FC236}">
                <a16:creationId xmlns:a16="http://schemas.microsoft.com/office/drawing/2014/main" id="{86AD3967-33C8-4DCC-AF37-1E469567BD28}"/>
              </a:ext>
            </a:extLst>
          </p:cNvPr>
          <p:cNvSpPr/>
          <p:nvPr/>
        </p:nvSpPr>
        <p:spPr>
          <a:xfrm>
            <a:off x="7216687" y="2502717"/>
            <a:ext cx="4762878" cy="3050498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6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Команда ТП – 5 – 5:</a:t>
            </a:r>
          </a:p>
          <a:p>
            <a:pPr marL="457200" marR="0" lvl="0" indent="-45720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26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Лямкин</a:t>
            </a:r>
            <a:r>
              <a:rPr lang="ru-RU" sz="26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Егор Сергеевич</a:t>
            </a:r>
            <a:endParaRPr lang="ru-RU" sz="2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2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Сурков Даниил Викторович</a:t>
            </a:r>
            <a:endParaRPr lang="ru-RU" sz="26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26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Думиника</a:t>
            </a:r>
            <a:r>
              <a:rPr lang="ru-RU" sz="26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Виктор </a:t>
            </a:r>
            <a:r>
              <a:rPr lang="ru-RU" sz="2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Н</a:t>
            </a:r>
            <a:r>
              <a:rPr lang="ru-RU" sz="26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иколаевич</a:t>
            </a:r>
            <a:endParaRPr lang="en-US" sz="26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6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4" name="Google Shape;484;p33"/>
          <p:cNvGrpSpPr/>
          <p:nvPr/>
        </p:nvGrpSpPr>
        <p:grpSpPr>
          <a:xfrm>
            <a:off x="7344750" y="2616909"/>
            <a:ext cx="635280" cy="147600"/>
            <a:chOff x="2147366" y="4139382"/>
            <a:chExt cx="635280" cy="147600"/>
          </a:xfrm>
        </p:grpSpPr>
        <p:sp>
          <p:nvSpPr>
            <p:cNvPr id="485" name="Google Shape;485;p33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B22AD6-2122-496F-9394-95347D4D8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700" y="970610"/>
            <a:ext cx="1272770" cy="11121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0" name="Google Shape;480;p33">
            <a:extLst>
              <a:ext uri="{FF2B5EF4-FFF2-40B4-BE49-F238E27FC236}">
                <a16:creationId xmlns:a16="http://schemas.microsoft.com/office/drawing/2014/main" id="{A555BFA7-1DD1-4484-A006-E14779BDE299}"/>
              </a:ext>
            </a:extLst>
          </p:cNvPr>
          <p:cNvSpPr/>
          <p:nvPr/>
        </p:nvSpPr>
        <p:spPr>
          <a:xfrm>
            <a:off x="0" y="5562083"/>
            <a:ext cx="213360" cy="1271933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190840" y="117478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/>
              <a:t>О стеке и нашей </a:t>
            </a:r>
            <a:r>
              <a:rPr lang="ru-RU" sz="4400" dirty="0">
                <a:solidFill>
                  <a:schemeClr val="accent2"/>
                </a:solidFill>
              </a:rPr>
              <a:t>команде</a:t>
            </a:r>
            <a:endParaRPr sz="6600" dirty="0">
              <a:solidFill>
                <a:schemeClr val="accent2"/>
              </a:solidFill>
            </a:endParaRPr>
          </a:p>
        </p:txBody>
      </p:sp>
      <p:sp>
        <p:nvSpPr>
          <p:cNvPr id="418" name="Google Shape;418;p26"/>
          <p:cNvSpPr txBox="1">
            <a:spLocks noGrp="1"/>
          </p:cNvSpPr>
          <p:nvPr>
            <p:ph type="subTitle" idx="1"/>
          </p:nvPr>
        </p:nvSpPr>
        <p:spPr>
          <a:xfrm>
            <a:off x="886040" y="2021455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2400" dirty="0">
                <a:solidFill>
                  <a:schemeClr val="bg2"/>
                </a:solidFill>
              </a:rPr>
              <a:t>Стек технологий</a:t>
            </a:r>
            <a:endParaRPr sz="2400" dirty="0">
              <a:solidFill>
                <a:schemeClr val="bg2"/>
              </a:solidFill>
            </a:endParaRPr>
          </a:p>
        </p:txBody>
      </p:sp>
      <p:sp>
        <p:nvSpPr>
          <p:cNvPr id="419" name="Google Shape;419;p26"/>
          <p:cNvSpPr txBox="1">
            <a:spLocks noGrp="1"/>
          </p:cNvSpPr>
          <p:nvPr>
            <p:ph type="body" idx="2"/>
          </p:nvPr>
        </p:nvSpPr>
        <p:spPr>
          <a:xfrm>
            <a:off x="886040" y="2730399"/>
            <a:ext cx="4478440" cy="267472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Клиентская часть – </a:t>
            </a:r>
            <a:r>
              <a:rPr lang="ru-RU" sz="2400" dirty="0" err="1"/>
              <a:t>ReactJs</a:t>
            </a:r>
            <a:r>
              <a:rPr lang="ru-RU" sz="2400" dirty="0"/>
              <a:t>, </a:t>
            </a:r>
            <a:r>
              <a:rPr lang="ru-RU" sz="2400" dirty="0" err="1"/>
              <a:t>JavaScript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err="1"/>
              <a:t>Cерверная</a:t>
            </a:r>
            <a:r>
              <a:rPr lang="ru-RU" sz="2400" dirty="0"/>
              <a:t> часть - </a:t>
            </a:r>
            <a:r>
              <a:rPr lang="en-US" sz="2400" dirty="0"/>
              <a:t>Express.js, MongoDB</a:t>
            </a:r>
            <a:endParaRPr lang="ru-RU" sz="2400" dirty="0" err="1"/>
          </a:p>
        </p:txBody>
      </p:sp>
      <p:sp>
        <p:nvSpPr>
          <p:cNvPr id="7" name="Google Shape;480;p33">
            <a:extLst>
              <a:ext uri="{FF2B5EF4-FFF2-40B4-BE49-F238E27FC236}">
                <a16:creationId xmlns:a16="http://schemas.microsoft.com/office/drawing/2014/main" id="{9552D07F-1BF8-4DD3-AC50-AEC700B91C20}"/>
              </a:ext>
            </a:extLst>
          </p:cNvPr>
          <p:cNvSpPr/>
          <p:nvPr/>
        </p:nvSpPr>
        <p:spPr>
          <a:xfrm>
            <a:off x="7385660" y="3448300"/>
            <a:ext cx="4523520" cy="3050498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Команда</a:t>
            </a:r>
          </a:p>
          <a:p>
            <a:pPr marL="342900" marR="0" lvl="0" indent="-34290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20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Лямкин</a:t>
            </a:r>
            <a:r>
              <a:rPr lang="ru-RU" sz="2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Егор Сергеевич - </a:t>
            </a:r>
            <a:r>
              <a:rPr lang="en-US" sz="20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Fullstack</a:t>
            </a:r>
            <a:r>
              <a:rPr lang="en-US" sz="2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ru-RU" sz="2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разработчик, </a:t>
            </a:r>
            <a:r>
              <a:rPr lang="en-US" sz="2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Team Lead</a:t>
            </a:r>
            <a:r>
              <a:rPr lang="ru-RU" sz="20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ru-RU" sz="20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Сурков Даниил Викторович – Технический писатель, Дизайнер, аналитик. </a:t>
            </a:r>
            <a:endParaRPr lang="en-US" sz="20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ru-RU" sz="20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Думиника</a:t>
            </a:r>
            <a:r>
              <a:rPr lang="ru-RU" sz="2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Виктор Николаевич –</a:t>
            </a:r>
            <a:r>
              <a:rPr lang="en-US" sz="2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20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Контент</a:t>
            </a:r>
            <a:r>
              <a:rPr lang="ru-RU" sz="20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-менеджер</a:t>
            </a:r>
            <a:r>
              <a:rPr lang="ru-RU" sz="20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Редактор, Ассистент.</a:t>
            </a:r>
            <a:r>
              <a:rPr lang="ru-RU" sz="20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0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" name="Google Shape;484;p33">
            <a:extLst>
              <a:ext uri="{FF2B5EF4-FFF2-40B4-BE49-F238E27FC236}">
                <a16:creationId xmlns:a16="http://schemas.microsoft.com/office/drawing/2014/main" id="{168D9342-9B3B-41A3-8D10-F381C6A1989C}"/>
              </a:ext>
            </a:extLst>
          </p:cNvPr>
          <p:cNvGrpSpPr/>
          <p:nvPr/>
        </p:nvGrpSpPr>
        <p:grpSpPr>
          <a:xfrm>
            <a:off x="7517470" y="3521677"/>
            <a:ext cx="635280" cy="147600"/>
            <a:chOff x="2147366" y="4139382"/>
            <a:chExt cx="635280" cy="147600"/>
          </a:xfrm>
        </p:grpSpPr>
        <p:sp>
          <p:nvSpPr>
            <p:cNvPr id="9" name="Google Shape;485;p33">
              <a:extLst>
                <a:ext uri="{FF2B5EF4-FFF2-40B4-BE49-F238E27FC236}">
                  <a16:creationId xmlns:a16="http://schemas.microsoft.com/office/drawing/2014/main" id="{BA369241-43F0-4192-9400-14CAB7AFB41A}"/>
                </a:ext>
              </a:extLst>
            </p:cNvPr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486;p33">
              <a:extLst>
                <a:ext uri="{FF2B5EF4-FFF2-40B4-BE49-F238E27FC236}">
                  <a16:creationId xmlns:a16="http://schemas.microsoft.com/office/drawing/2014/main" id="{DB6521BB-B04E-4B99-8575-C3FC2561130B}"/>
                </a:ext>
              </a:extLst>
            </p:cNvPr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487;p33">
              <a:extLst>
                <a:ext uri="{FF2B5EF4-FFF2-40B4-BE49-F238E27FC236}">
                  <a16:creationId xmlns:a16="http://schemas.microsoft.com/office/drawing/2014/main" id="{1F997C6F-FCF3-40D0-A33A-9320EA59B672}"/>
                </a:ext>
              </a:extLst>
            </p:cNvPr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4158B5D-6645-4C86-BFAD-E62DF5579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980" y="2226441"/>
            <a:ext cx="1218640" cy="121864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0B29CAC-92BD-4E29-83DD-D3762AF03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803" y="2362346"/>
            <a:ext cx="1100342" cy="110034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0A60BC9-2106-41AE-8DBE-1B90DACD6E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4682" y="5504564"/>
            <a:ext cx="347502" cy="143268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277CDFD-5714-4E1D-821F-272B400FBFCC}"/>
              </a:ext>
            </a:extLst>
          </p:cNvPr>
          <p:cNvSpPr txBox="1"/>
          <p:nvPr/>
        </p:nvSpPr>
        <p:spPr>
          <a:xfrm>
            <a:off x="11844498" y="6352473"/>
            <a:ext cx="347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tx1"/>
                </a:solidFill>
              </a:rPr>
              <a:t>2</a:t>
            </a:r>
            <a:endParaRPr lang="ru-RU" b="1" dirty="0">
              <a:solidFill>
                <a:schemeClr val="tx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5E0E18C-5D58-4287-89FE-90B8F0288C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0803" y="4270470"/>
            <a:ext cx="952500" cy="9525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18E3841-BD99-4E6D-81C2-8BD61139CF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4692" y="4154025"/>
            <a:ext cx="952500" cy="952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2FFBC8-98AC-44AB-9B5A-D6A3FDAC9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435" y="849546"/>
            <a:ext cx="6575418" cy="378711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54D173-4EA1-41CB-8037-E8FB0DBC4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47" y="507388"/>
            <a:ext cx="4458300" cy="2377200"/>
          </a:xfrm>
        </p:spPr>
        <p:txBody>
          <a:bodyPr/>
          <a:lstStyle/>
          <a:p>
            <a:r>
              <a:rPr lang="ru-RU" sz="4400" dirty="0"/>
              <a:t>Описание проблемы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E4A11AE-5CEE-49B4-9BF8-18DDB5601C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03489" y="1452825"/>
            <a:ext cx="5791200" cy="2380266"/>
          </a:xfrm>
        </p:spPr>
        <p:txBody>
          <a:bodyPr/>
          <a:lstStyle/>
          <a:p>
            <a:r>
              <a:rPr lang="ru-RU" dirty="0"/>
              <a:t>	</a:t>
            </a:r>
            <a:r>
              <a:rPr lang="ru-RU" sz="2400" dirty="0"/>
              <a:t>На </a:t>
            </a:r>
            <a:r>
              <a:rPr lang="en-US" sz="2400" dirty="0"/>
              <a:t>IT </a:t>
            </a:r>
            <a:r>
              <a:rPr lang="ru-RU" sz="2400" dirty="0"/>
              <a:t>рынке существует проблема перегруженности разнообразия услуг предоставляемых большим количеством компаний.  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E3846B-ACCD-475C-9A4B-ABB800CFE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1387" y="5502040"/>
            <a:ext cx="347502" cy="143268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35C0325-A23E-4146-A05F-490C8D59E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3488" y="1124778"/>
            <a:ext cx="634039" cy="14631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F1619A2-81F1-4912-A38E-C0DC452B28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183" y="3248047"/>
            <a:ext cx="5278325" cy="267115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AF797FA-4E66-49F4-AE5F-9CE79E9A00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120" y="3429000"/>
            <a:ext cx="634039" cy="14631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6600338-AEFC-482C-B237-064AB15A4C53}"/>
              </a:ext>
            </a:extLst>
          </p:cNvPr>
          <p:cNvSpPr txBox="1"/>
          <p:nvPr/>
        </p:nvSpPr>
        <p:spPr>
          <a:xfrm>
            <a:off x="11844498" y="6349949"/>
            <a:ext cx="347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tx1"/>
                </a:solidFill>
              </a:rPr>
              <a:t>3</a:t>
            </a:r>
            <a:endParaRPr lang="ru-RU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013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8"/>
          <p:cNvSpPr txBox="1">
            <a:spLocks noGrp="1"/>
          </p:cNvSpPr>
          <p:nvPr>
            <p:ph type="title"/>
          </p:nvPr>
        </p:nvSpPr>
        <p:spPr>
          <a:xfrm>
            <a:off x="797219" y="985623"/>
            <a:ext cx="4684564" cy="1141614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/>
              <a:t>Цель</a:t>
            </a:r>
            <a:r>
              <a:rPr lang="ru-RU" dirty="0"/>
              <a:t> </a:t>
            </a:r>
            <a:r>
              <a:rPr lang="ru-RU" sz="4400" dirty="0"/>
              <a:t>проекта</a:t>
            </a:r>
            <a:endParaRPr dirty="0"/>
          </a:p>
        </p:txBody>
      </p:sp>
      <p:sp>
        <p:nvSpPr>
          <p:cNvPr id="432" name="Google Shape;432;p28"/>
          <p:cNvSpPr txBox="1">
            <a:spLocks noGrp="1"/>
          </p:cNvSpPr>
          <p:nvPr>
            <p:ph type="subTitle" idx="1"/>
          </p:nvPr>
        </p:nvSpPr>
        <p:spPr>
          <a:xfrm>
            <a:off x="797219" y="2289797"/>
            <a:ext cx="10157108" cy="196355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Lunaris</a:t>
            </a:r>
            <a:r>
              <a:rPr lang="en-US" sz="2400" dirty="0"/>
              <a:t> </a:t>
            </a:r>
            <a:r>
              <a:rPr lang="ru-RU" sz="2400" dirty="0"/>
              <a:t>преследует цель упрощения взаимодействия с клиентом а так же избегает избыточности и сложности в выборе услуг.</a:t>
            </a:r>
            <a:endParaRPr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14262D-7514-4CD2-BDEF-C70CCE74BFFB}"/>
              </a:ext>
            </a:extLst>
          </p:cNvPr>
          <p:cNvSpPr txBox="1"/>
          <p:nvPr/>
        </p:nvSpPr>
        <p:spPr>
          <a:xfrm>
            <a:off x="7961746" y="5989843"/>
            <a:ext cx="39185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None/>
              <a:tabLst/>
              <a:defRPr/>
            </a:pPr>
            <a:r>
              <a:rPr lang="en-US" sz="1800" dirty="0" err="1">
                <a:solidFill>
                  <a:srgbClr val="FFFFFF"/>
                </a:solidFill>
                <a:latin typeface="Roboto Mono"/>
                <a:ea typeface="Roboto Mono"/>
                <a:sym typeface="Roboto Mono"/>
              </a:rPr>
              <a:t>Lunaris</a:t>
            </a:r>
            <a:r>
              <a:rPr lang="en-US" sz="1800" dirty="0">
                <a:solidFill>
                  <a:srgbClr val="FFFFFF"/>
                </a:solidFill>
                <a:latin typeface="Roboto Mono"/>
                <a:ea typeface="Roboto Mono"/>
                <a:sym typeface="Roboto Mono"/>
              </a:rPr>
              <a:t> = </a:t>
            </a: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/>
                <a:ea typeface="Roboto Mono"/>
                <a:sym typeface="Roboto Mono"/>
              </a:rPr>
              <a:t>&lt;p&gt;</a:t>
            </a:r>
            <a:r>
              <a:rPr lang="ru-RU" sz="1800" dirty="0">
                <a:solidFill>
                  <a:srgbClr val="FFFFFF"/>
                </a:solidFill>
                <a:latin typeface="Roboto Mono"/>
                <a:ea typeface="Roboto Mono"/>
                <a:sym typeface="Roboto Mono"/>
              </a:rPr>
              <a:t>простота</a:t>
            </a: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/>
                <a:ea typeface="Roboto Mono"/>
                <a:sym typeface="Roboto Mono"/>
              </a:rPr>
              <a:t>&lt;p&gt;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uLnTx/>
              <a:uFillTx/>
              <a:latin typeface="Roboto Mono"/>
              <a:ea typeface="Roboto Mono"/>
              <a:sym typeface="Roboto Mono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D204C38-8307-4327-85AC-472834138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1387" y="5502040"/>
            <a:ext cx="347502" cy="143268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207B8F1-380D-40B4-9F6B-01E29FDD3653}"/>
              </a:ext>
            </a:extLst>
          </p:cNvPr>
          <p:cNvSpPr txBox="1"/>
          <p:nvPr/>
        </p:nvSpPr>
        <p:spPr>
          <a:xfrm>
            <a:off x="11844498" y="6359175"/>
            <a:ext cx="347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tx1"/>
                </a:solidFill>
              </a:rPr>
              <a:t>4</a:t>
            </a:r>
            <a:endParaRPr lang="ru-RU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A4F0046B-DC5B-4823-8D02-D8C46A51A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054" y="337978"/>
            <a:ext cx="5320145" cy="1230600"/>
          </a:xfrm>
        </p:spPr>
        <p:txBody>
          <a:bodyPr/>
          <a:lstStyle/>
          <a:p>
            <a:pPr algn="l"/>
            <a:r>
              <a:rPr lang="ru-RU" sz="4000" dirty="0"/>
              <a:t>Целевая</a:t>
            </a:r>
            <a:r>
              <a:rPr lang="ru-RU" dirty="0"/>
              <a:t> </a:t>
            </a:r>
            <a:r>
              <a:rPr lang="ru-RU" sz="4000" dirty="0"/>
              <a:t>Аудитория</a:t>
            </a:r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0C5C170-8199-4426-B53F-F100B020C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562" y="1298143"/>
            <a:ext cx="4940581" cy="486756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37F2AB6-794B-49D6-B762-04A800E78C37}"/>
              </a:ext>
            </a:extLst>
          </p:cNvPr>
          <p:cNvSpPr txBox="1"/>
          <p:nvPr/>
        </p:nvSpPr>
        <p:spPr>
          <a:xfrm>
            <a:off x="1347790" y="2360875"/>
            <a:ext cx="4020127" cy="3035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Наш проект подходит для людей которые имеют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 </a:t>
            </a: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малый и средний бизнес, хотят продвигать свои услуги и привлекать клиентов.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419903B-BA10-40AE-82DA-630FC9F15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562" y="1568577"/>
            <a:ext cx="634039" cy="14631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92715B5-504B-4DB0-95A8-CAC758917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3783" y="2292498"/>
            <a:ext cx="5526378" cy="322093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959E8BF-2754-4B3C-9BD7-B3482183E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859" y="2499038"/>
            <a:ext cx="634039" cy="146317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3C931BDF-92A1-476B-AF5E-F6E376D19D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2311" y="5513428"/>
            <a:ext cx="347502" cy="143268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261BF00-5CD7-4AF4-BF13-829EC0AF098A}"/>
              </a:ext>
            </a:extLst>
          </p:cNvPr>
          <p:cNvSpPr txBox="1"/>
          <p:nvPr/>
        </p:nvSpPr>
        <p:spPr>
          <a:xfrm>
            <a:off x="11844498" y="6361337"/>
            <a:ext cx="347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tx1"/>
                </a:solidFill>
              </a:rPr>
              <a:t>5</a:t>
            </a:r>
            <a:endParaRPr lang="ru-RU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099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25B63-1192-4150-B278-BEF22AD5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810" y="380465"/>
            <a:ext cx="4105550" cy="1230600"/>
          </a:xfrm>
        </p:spPr>
        <p:txBody>
          <a:bodyPr/>
          <a:lstStyle/>
          <a:p>
            <a:r>
              <a:rPr lang="ru-RU" sz="4000" dirty="0"/>
              <a:t>Обзор аналогов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C63260-9ADB-4A3A-9C8A-AEDDCDD5F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25" y="1331764"/>
            <a:ext cx="10557150" cy="539415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D8C58A-F84F-430F-ADBE-A44BFFBDF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2362" y="1611065"/>
            <a:ext cx="634039" cy="14631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6A3BFD-2F30-413E-AAE3-6C7039146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2151" y="5506658"/>
            <a:ext cx="347502" cy="14326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97486E-25BF-4FC3-9E44-77D2EA795D32}"/>
              </a:ext>
            </a:extLst>
          </p:cNvPr>
          <p:cNvSpPr txBox="1"/>
          <p:nvPr/>
        </p:nvSpPr>
        <p:spPr>
          <a:xfrm>
            <a:off x="11844498" y="6354567"/>
            <a:ext cx="347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tx1"/>
                </a:solidFill>
              </a:rPr>
              <a:t>6</a:t>
            </a:r>
            <a:endParaRPr lang="ru-RU" b="1" dirty="0">
              <a:solidFill>
                <a:schemeClr val="tx1"/>
              </a:solidFill>
            </a:endParaRPr>
          </a:p>
        </p:txBody>
      </p:sp>
      <p:graphicFrame>
        <p:nvGraphicFramePr>
          <p:cNvPr id="11" name="Таблица 11">
            <a:extLst>
              <a:ext uri="{FF2B5EF4-FFF2-40B4-BE49-F238E27FC236}">
                <a16:creationId xmlns:a16="http://schemas.microsoft.com/office/drawing/2014/main" id="{EEF8A26D-76A3-4D85-90EE-D4329EA06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9237192"/>
              </p:ext>
            </p:extLst>
          </p:nvPr>
        </p:nvGraphicFramePr>
        <p:xfrm>
          <a:off x="1440872" y="2125827"/>
          <a:ext cx="9310256" cy="38062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81448">
                  <a:extLst>
                    <a:ext uri="{9D8B030D-6E8A-4147-A177-3AD203B41FA5}">
                      <a16:colId xmlns:a16="http://schemas.microsoft.com/office/drawing/2014/main" val="212092756"/>
                    </a:ext>
                  </a:extLst>
                </a:gridCol>
                <a:gridCol w="2794000">
                  <a:extLst>
                    <a:ext uri="{9D8B030D-6E8A-4147-A177-3AD203B41FA5}">
                      <a16:colId xmlns:a16="http://schemas.microsoft.com/office/drawing/2014/main" val="853563635"/>
                    </a:ext>
                  </a:extLst>
                </a:gridCol>
                <a:gridCol w="2397760">
                  <a:extLst>
                    <a:ext uri="{9D8B030D-6E8A-4147-A177-3AD203B41FA5}">
                      <a16:colId xmlns:a16="http://schemas.microsoft.com/office/drawing/2014/main" val="2243392256"/>
                    </a:ext>
                  </a:extLst>
                </a:gridCol>
                <a:gridCol w="2237048">
                  <a:extLst>
                    <a:ext uri="{9D8B030D-6E8A-4147-A177-3AD203B41FA5}">
                      <a16:colId xmlns:a16="http://schemas.microsoft.com/office/drawing/2014/main" val="3312409193"/>
                    </a:ext>
                  </a:extLst>
                </a:gridCol>
              </a:tblGrid>
              <a:tr h="953655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Название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Информационная перегруженность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err="1">
                          <a:solidFill>
                            <a:schemeClr val="tx1"/>
                          </a:solidFill>
                        </a:rPr>
                        <a:t>Распростронен-ность</a:t>
                      </a: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Сложное описание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35222"/>
                  </a:ext>
                </a:extLst>
              </a:tr>
              <a:tr h="9540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ru-RU" sz="20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2400" b="1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Sitronics</a:t>
                      </a:r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endParaRPr lang="ru-RU" sz="20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b="1" dirty="0">
                          <a:solidFill>
                            <a:schemeClr val="bg1"/>
                          </a:solidFill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b="1" dirty="0">
                          <a:solidFill>
                            <a:schemeClr val="bg1"/>
                          </a:solidFill>
                        </a:rPr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464746"/>
                  </a:ext>
                </a:extLst>
              </a:tr>
              <a:tr h="944880">
                <a:tc>
                  <a:txBody>
                    <a:bodyPr/>
                    <a:lstStyle/>
                    <a:p>
                      <a:endParaRPr lang="ru-RU" dirty="0"/>
                    </a:p>
                    <a:p>
                      <a:pPr algn="ctr"/>
                      <a:r>
                        <a:rPr lang="en-US" sz="240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Surf</a:t>
                      </a:r>
                      <a:endParaRPr lang="ru-RU" sz="24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b="1" dirty="0">
                          <a:solidFill>
                            <a:schemeClr val="bg1"/>
                          </a:solidFill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b="1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191866"/>
                  </a:ext>
                </a:extLst>
              </a:tr>
              <a:tr h="953655">
                <a:tc>
                  <a:txBody>
                    <a:bodyPr/>
                    <a:lstStyle/>
                    <a:p>
                      <a:endParaRPr lang="ru-RU" dirty="0"/>
                    </a:p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Red collar</a:t>
                      </a:r>
                      <a:endParaRPr lang="ru-RU" sz="24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chemeClr val="bg1"/>
                          </a:solidFill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chemeClr val="bg1"/>
                          </a:solidFill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>
                          <a:solidFill>
                            <a:schemeClr val="bg1"/>
                          </a:solidFill>
                        </a:rPr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45480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4661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876525" y="1265346"/>
            <a:ext cx="4489802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Демонстрация </a:t>
            </a:r>
            <a:r>
              <a:rPr lang="ru-RU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продукта.</a:t>
            </a:r>
            <a:endParaRPr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35" name="Google Shape;835;p41"/>
          <p:cNvSpPr txBox="1">
            <a:spLocks noGrp="1"/>
          </p:cNvSpPr>
          <p:nvPr>
            <p:ph type="body" idx="1"/>
          </p:nvPr>
        </p:nvSpPr>
        <p:spPr>
          <a:xfrm>
            <a:off x="876525" y="2582887"/>
            <a:ext cx="5581500" cy="103606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2400" dirty="0"/>
              <a:t>Создание</a:t>
            </a:r>
            <a:r>
              <a:rPr lang="ru-RU" dirty="0"/>
              <a:t> </a:t>
            </a:r>
            <a:r>
              <a:rPr lang="ru-RU" sz="2400" dirty="0"/>
              <a:t>заказа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9693B3C-E78C-4C9B-9112-0127627E8D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7231" y="5505005"/>
            <a:ext cx="347502" cy="143268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F06F16A-D55A-41F7-84D6-DD98A1490F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4809" y="-990015"/>
            <a:ext cx="10039461" cy="975763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526CDEF-8FD0-49CA-83B6-52678F1BABC4}"/>
              </a:ext>
            </a:extLst>
          </p:cNvPr>
          <p:cNvSpPr txBox="1"/>
          <p:nvPr/>
        </p:nvSpPr>
        <p:spPr>
          <a:xfrm>
            <a:off x="11844498" y="6352914"/>
            <a:ext cx="347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tx1"/>
                </a:solidFill>
              </a:rPr>
              <a:t>7</a:t>
            </a:r>
            <a:endParaRPr lang="ru-RU" b="1" dirty="0">
              <a:solidFill>
                <a:schemeClr val="tx1"/>
              </a:solidFill>
            </a:endParaRPr>
          </a:p>
        </p:txBody>
      </p:sp>
      <p:pic>
        <p:nvPicPr>
          <p:cNvPr id="3" name="goida">
            <a:hlinkClick r:id="" action="ppaction://media"/>
            <a:extLst>
              <a:ext uri="{FF2B5EF4-FFF2-40B4-BE49-F238E27FC236}">
                <a16:creationId xmlns:a16="http://schemas.microsoft.com/office/drawing/2014/main" id="{7532FDBD-BF51-4013-8879-D82A8CD073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84759" y="1486571"/>
            <a:ext cx="6759739" cy="41674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6E61DF-0C36-45A3-B2DE-407CE47D8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525" y="1329630"/>
            <a:ext cx="5581500" cy="1973700"/>
          </a:xfrm>
        </p:spPr>
        <p:txBody>
          <a:bodyPr/>
          <a:lstStyle/>
          <a:p>
            <a:r>
              <a:rPr lang="ru-RU" dirty="0"/>
              <a:t>План развития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2B03439-553D-4333-A0B9-88305B4D9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6525" y="1964662"/>
            <a:ext cx="5581500" cy="3180018"/>
          </a:xfrm>
        </p:spPr>
        <p:txBody>
          <a:bodyPr/>
          <a:lstStyle/>
          <a:p>
            <a:pPr algn="l"/>
            <a:r>
              <a:rPr lang="ru-RU" sz="2400" dirty="0"/>
              <a:t>Краткосрочные цели</a:t>
            </a:r>
            <a:endParaRPr lang="en-US" sz="2400" dirty="0"/>
          </a:p>
          <a:p>
            <a:pPr marL="114300" indent="0" algn="l">
              <a:buNone/>
            </a:pPr>
            <a:r>
              <a:rPr lang="ru-RU" sz="2400" dirty="0"/>
              <a:t>запуск </a:t>
            </a:r>
            <a:r>
              <a:rPr lang="en-US" sz="2400" dirty="0"/>
              <a:t>MVP</a:t>
            </a:r>
            <a:endParaRPr lang="ru-RU" sz="2400" dirty="0"/>
          </a:p>
          <a:p>
            <a:pPr marL="114300" indent="0" algn="l">
              <a:buNone/>
            </a:pPr>
            <a:r>
              <a:rPr lang="ru-RU" sz="2400" dirty="0"/>
              <a:t>получение обратной связи</a:t>
            </a:r>
          </a:p>
          <a:p>
            <a:pPr algn="l"/>
            <a:r>
              <a:rPr lang="ru-RU" sz="2400" dirty="0"/>
              <a:t>Долгосрочные цели</a:t>
            </a:r>
          </a:p>
          <a:p>
            <a:pPr marL="114300" indent="0" algn="l">
              <a:buNone/>
            </a:pPr>
            <a:r>
              <a:rPr lang="ru-RU" sz="2400" dirty="0"/>
              <a:t>интеграция онлайн оплаты услуг</a:t>
            </a:r>
          </a:p>
          <a:p>
            <a:pPr marL="114300" indent="0" algn="l">
              <a:buNone/>
            </a:pPr>
            <a:r>
              <a:rPr lang="ru-RU" sz="2400" dirty="0"/>
              <a:t>расширение географии сервиса </a:t>
            </a:r>
            <a:endParaRPr lang="en-US" sz="2400" dirty="0"/>
          </a:p>
          <a:p>
            <a:pPr marL="114300" indent="0" algn="l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134836C-BA09-4965-95D9-371746297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451" y="5496498"/>
            <a:ext cx="347502" cy="14326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49596F-FF84-4529-A2C6-7F22AF2EDF66}"/>
              </a:ext>
            </a:extLst>
          </p:cNvPr>
          <p:cNvSpPr txBox="1"/>
          <p:nvPr/>
        </p:nvSpPr>
        <p:spPr>
          <a:xfrm>
            <a:off x="11844498" y="6344407"/>
            <a:ext cx="347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tx1"/>
                </a:solidFill>
              </a:rPr>
              <a:t>8</a:t>
            </a:r>
            <a:endParaRPr lang="ru-RU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808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FE7411F-BEE7-4E2A-A8CF-A53AA8B52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518" y="193039"/>
            <a:ext cx="7553599" cy="526130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9DEA4E8-D5DC-4E9F-BC39-F4B6473F7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2325" y="475303"/>
            <a:ext cx="634039" cy="14631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A48BF9D-6151-4F29-9495-60B904251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5500" y="1798190"/>
            <a:ext cx="5913633" cy="205453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1229550-6388-4900-924A-713392E51B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2311" y="5496498"/>
            <a:ext cx="347502" cy="143268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6A5E25F-D929-422D-AE74-B70C5CE6A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559" y="4033519"/>
            <a:ext cx="3777932" cy="263144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4BBEA5C-2ECD-43BD-9D69-7FE584F19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9460" y="4221274"/>
            <a:ext cx="634039" cy="146317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CB8BA00-7741-4AB0-ABDC-97E1BCC91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77" y="3429000"/>
            <a:ext cx="4857163" cy="338315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F4B02D9-C94C-4143-9F1C-5B27CC609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469" y="3631955"/>
            <a:ext cx="634039" cy="146317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EEDDAFD-73C1-4ECB-AC68-0445477067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86131" y="4264709"/>
            <a:ext cx="952500" cy="9525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72D66D1-54DB-433B-994C-2901DFD43D52}"/>
              </a:ext>
            </a:extLst>
          </p:cNvPr>
          <p:cNvSpPr txBox="1"/>
          <p:nvPr/>
        </p:nvSpPr>
        <p:spPr>
          <a:xfrm>
            <a:off x="8349460" y="4772040"/>
            <a:ext cx="1988820" cy="486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@</a:t>
            </a:r>
            <a:r>
              <a:rPr kumimoji="0" lang="en-US" sz="2400" b="0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bul04kka</a:t>
            </a:r>
            <a:endParaRPr kumimoji="0" lang="en-US" sz="2000" b="0" i="0" u="sng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Mono"/>
              <a:ea typeface="Roboto Mono"/>
              <a:sym typeface="Roboto Mono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51427E-D365-4A06-B86A-C6AFC461FE3E}"/>
              </a:ext>
            </a:extLst>
          </p:cNvPr>
          <p:cNvSpPr txBox="1"/>
          <p:nvPr/>
        </p:nvSpPr>
        <p:spPr>
          <a:xfrm>
            <a:off x="8349460" y="5329451"/>
            <a:ext cx="2547620" cy="486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ono"/>
              <a:buNone/>
              <a:tabLst/>
              <a:defRPr/>
            </a:pPr>
            <a:r>
              <a:rPr kumimoji="0" lang="en-US" sz="2400" b="0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@Danilka_S_V</a:t>
            </a:r>
            <a:endParaRPr kumimoji="0" lang="en-US" sz="2000" b="0" i="0" u="sng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Mono"/>
              <a:ea typeface="Roboto Mono"/>
              <a:sym typeface="Roboto Mono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9E756C-C1F0-4311-8075-00477EE5E71F}"/>
              </a:ext>
            </a:extLst>
          </p:cNvPr>
          <p:cNvSpPr txBox="1"/>
          <p:nvPr/>
        </p:nvSpPr>
        <p:spPr>
          <a:xfrm>
            <a:off x="254966" y="3981226"/>
            <a:ext cx="417471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tabLst/>
              <a:defRPr/>
            </a:pPr>
            <a:r>
              <a:rPr kumimoji="0" lang="ru-RU" sz="2000" b="0" i="0" u="none" strike="noStrike" kern="0" cap="none" spc="0" normalizeH="0" baseline="0" noProof="0" dirty="0" err="1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Лямкин</a:t>
            </a: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Егор Сергеевич</a:t>
            </a: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kumimoji="0" lang="ru-RU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Fullstack</a:t>
            </a: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-разработчик, </a:t>
            </a:r>
            <a:r>
              <a:rPr kumimoji="0" lang="ru-RU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Team</a:t>
            </a: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ru-RU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Lead</a:t>
            </a: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tabLst/>
              <a:defRPr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Сурков Даниил Викторович</a:t>
            </a: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- Технический писатель, Дизайнер, Системный аналитик.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tabLst/>
              <a:defRPr/>
            </a:pPr>
            <a:r>
              <a:rPr lang="ru-RU" sz="20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Думиника</a:t>
            </a:r>
            <a:r>
              <a:rPr lang="ru-RU" sz="20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Виктор Николаевич </a:t>
            </a:r>
            <a:r>
              <a:rPr lang="ru-RU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ru-RU" sz="20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ru-RU" sz="2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Контент-Менеджер</a:t>
            </a:r>
            <a:r>
              <a:rPr lang="ru-RU" sz="2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, Редактор, Ассистент</a:t>
            </a:r>
            <a:r>
              <a:rPr lang="ru-RU" sz="20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kumimoji="0" lang="ru-RU" sz="20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30AC28-04D1-49E6-B4DE-A47993E9FC55}"/>
              </a:ext>
            </a:extLst>
          </p:cNvPr>
          <p:cNvSpPr txBox="1"/>
          <p:nvPr/>
        </p:nvSpPr>
        <p:spPr>
          <a:xfrm>
            <a:off x="11844498" y="6338525"/>
            <a:ext cx="347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tx1"/>
                </a:solidFill>
              </a:rPr>
              <a:t>9</a:t>
            </a:r>
            <a:endParaRPr lang="ru-RU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7BCB3-FFEA-A960-EF8D-944491A834C2}"/>
              </a:ext>
            </a:extLst>
          </p:cNvPr>
          <p:cNvSpPr txBox="1"/>
          <p:nvPr/>
        </p:nvSpPr>
        <p:spPr>
          <a:xfrm>
            <a:off x="8379133" y="5967237"/>
            <a:ext cx="2547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Roboto" panose="02000000000000000000" pitchFamily="2" charset="0"/>
              </a:rPr>
              <a:t>@memesrep</a:t>
            </a:r>
            <a:endParaRPr lang="ru-RU" sz="2400" u="sng" dirty="0">
              <a:solidFill>
                <a:schemeClr val="tx1"/>
              </a:solidFill>
              <a:latin typeface="Roboto Mono" panose="00000009000000000000" pitchFamily="49" charset="0"/>
              <a:ea typeface="Roboto Mono" panose="00000009000000000000" pitchFamily="49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885146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8824</TotalTime>
  <Words>231</Words>
  <Application>Microsoft Office PowerPoint</Application>
  <PresentationFormat>Широкоэкранный</PresentationFormat>
  <Paragraphs>64</Paragraphs>
  <Slides>9</Slides>
  <Notes>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Aldrich</vt:lpstr>
      <vt:lpstr>Calibri</vt:lpstr>
      <vt:lpstr>Abril Fatface</vt:lpstr>
      <vt:lpstr>Roboto Mono</vt:lpstr>
      <vt:lpstr>Roboto</vt:lpstr>
      <vt:lpstr>Arial</vt:lpstr>
      <vt:lpstr>SlidesMania</vt:lpstr>
      <vt:lpstr>LUNARIS </vt:lpstr>
      <vt:lpstr>О стеке и нашей команде</vt:lpstr>
      <vt:lpstr>Описание проблемы</vt:lpstr>
      <vt:lpstr>Цель проекта</vt:lpstr>
      <vt:lpstr>Целевая Аудитория</vt:lpstr>
      <vt:lpstr>Обзор аналогов</vt:lpstr>
      <vt:lpstr>Демонстрация продукта.</vt:lpstr>
      <vt:lpstr>План развития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LUNARIS</dc:title>
  <dc:creator>Даниил Сурков</dc:creator>
  <cp:lastModifiedBy>Даниил</cp:lastModifiedBy>
  <cp:revision>13</cp:revision>
  <dcterms:modified xsi:type="dcterms:W3CDTF">2024-10-20T14:34:36Z</dcterms:modified>
</cp:coreProperties>
</file>